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544" r:id="rId3"/>
    <p:sldId id="543" r:id="rId4"/>
    <p:sldId id="281" r:id="rId5"/>
    <p:sldId id="478" r:id="rId6"/>
    <p:sldId id="479" r:id="rId7"/>
    <p:sldId id="480" r:id="rId8"/>
    <p:sldId id="481" r:id="rId9"/>
    <p:sldId id="482" r:id="rId10"/>
    <p:sldId id="519" r:id="rId11"/>
    <p:sldId id="492" r:id="rId12"/>
    <p:sldId id="508" r:id="rId13"/>
    <p:sldId id="509" r:id="rId14"/>
    <p:sldId id="510" r:id="rId15"/>
    <p:sldId id="512" r:id="rId16"/>
    <p:sldId id="514" r:id="rId17"/>
    <p:sldId id="515" r:id="rId18"/>
    <p:sldId id="516" r:id="rId19"/>
    <p:sldId id="490" r:id="rId20"/>
    <p:sldId id="521" r:id="rId21"/>
    <p:sldId id="522" r:id="rId22"/>
    <p:sldId id="604" r:id="rId23"/>
    <p:sldId id="595" r:id="rId24"/>
    <p:sldId id="596" r:id="rId25"/>
    <p:sldId id="597" r:id="rId26"/>
    <p:sldId id="598" r:id="rId27"/>
    <p:sldId id="592" r:id="rId28"/>
    <p:sldId id="591" r:id="rId29"/>
    <p:sldId id="594" r:id="rId30"/>
    <p:sldId id="602" r:id="rId31"/>
    <p:sldId id="524" r:id="rId32"/>
    <p:sldId id="599" r:id="rId33"/>
    <p:sldId id="525" r:id="rId34"/>
    <p:sldId id="526" r:id="rId35"/>
    <p:sldId id="527" r:id="rId36"/>
    <p:sldId id="541" r:id="rId37"/>
    <p:sldId id="539" r:id="rId38"/>
    <p:sldId id="600" r:id="rId39"/>
    <p:sldId id="601" r:id="rId40"/>
    <p:sldId id="605" r:id="rId41"/>
    <p:sldId id="549" r:id="rId42"/>
    <p:sldId id="550" r:id="rId43"/>
    <p:sldId id="551" r:id="rId44"/>
    <p:sldId id="552" r:id="rId45"/>
    <p:sldId id="553" r:id="rId46"/>
    <p:sldId id="554" r:id="rId47"/>
    <p:sldId id="557" r:id="rId48"/>
    <p:sldId id="584" r:id="rId49"/>
    <p:sldId id="555" r:id="rId50"/>
    <p:sldId id="559" r:id="rId51"/>
    <p:sldId id="560" r:id="rId52"/>
    <p:sldId id="561" r:id="rId53"/>
    <p:sldId id="585" r:id="rId54"/>
    <p:sldId id="570" r:id="rId55"/>
    <p:sldId id="562" r:id="rId56"/>
    <p:sldId id="603" r:id="rId57"/>
    <p:sldId id="566" r:id="rId58"/>
    <p:sldId id="569" r:id="rId59"/>
    <p:sldId id="606" r:id="rId60"/>
    <p:sldId id="574" r:id="rId61"/>
    <p:sldId id="588" r:id="rId62"/>
    <p:sldId id="580" r:id="rId63"/>
    <p:sldId id="58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75" autoAdjust="0"/>
  </p:normalViewPr>
  <p:slideViewPr>
    <p:cSldViewPr snapToGrid="0" showGuides="1">
      <p:cViewPr varScale="1">
        <p:scale>
          <a:sx n="79" d="100"/>
          <a:sy n="79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36962/why-does-the-separable-filter-reduce-the-cost-of-computing-the-operator/3696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LxL</a:t>
            </a:r>
            <a:r>
              <a:rPr lang="en-US" dirty="0"/>
              <a:t> size of kernel and </a:t>
            </a:r>
            <a:r>
              <a:rPr lang="en-US" dirty="0" err="1"/>
              <a:t>MxN</a:t>
            </a:r>
            <a:r>
              <a:rPr lang="en-US" dirty="0"/>
              <a:t> image size:</a:t>
            </a:r>
          </a:p>
          <a:p>
            <a:r>
              <a:rPr lang="en-US" dirty="0"/>
              <a:t>- Mean/ gaussian are separable- O(LMN) </a:t>
            </a:r>
            <a:r>
              <a:rPr lang="en-US" dirty="0">
                <a:hlinkClick r:id="rId3"/>
              </a:rPr>
              <a:t>https://dsp.stackexchange.com/questions/36962/why-does-the-separable-filter-reduce-the-cost-of-computing-the-operator/36964</a:t>
            </a:r>
            <a:endParaRPr lang="en-US" dirty="0"/>
          </a:p>
          <a:p>
            <a:r>
              <a:rPr lang="en-US" dirty="0"/>
              <a:t>- median: O((L^2)MN)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desmos.com/calculator/metjpkf2e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jezzamon.com/fourie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zzamon.com/fourierl#jpeg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11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az/lectures/ia/lect2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he_wagon-wheel_effect.ogv" TargetMode="External"/><Relationship Id="rId2" Type="http://schemas.openxmlformats.org/officeDocument/2006/relationships/hyperlink" Target="https://en.wikipedia.org/wiki/File:Propeller_strobe.og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and resampling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image blending">
            <a:extLst>
              <a:ext uri="{FF2B5EF4-FFF2-40B4-BE49-F238E27FC236}">
                <a16:creationId xmlns:a16="http://schemas.microsoft.com/office/drawing/2014/main" id="{FC1A3655-5EB2-41F0-8B5C-DA1346C41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1768634" y="929471"/>
            <a:ext cx="8654732" cy="4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C6CD68B1-429D-4D32-93EF-440F943C1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95" y="6074737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effect.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389804211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213870751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>
            <p:extLst>
              <p:ext uri="{D42A27DB-BD31-4B8C-83A1-F6EECF244321}">
                <p14:modId xmlns:p14="http://schemas.microsoft.com/office/powerpoint/2010/main" val="2903682183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>
            <p:extLst>
              <p:ext uri="{D42A27DB-BD31-4B8C-83A1-F6EECF244321}">
                <p14:modId xmlns:p14="http://schemas.microsoft.com/office/powerpoint/2010/main" val="250033191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>
            <p:extLst>
              <p:ext uri="{D42A27DB-BD31-4B8C-83A1-F6EECF244321}">
                <p14:modId xmlns:p14="http://schemas.microsoft.com/office/powerpoint/2010/main" val="193441177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>
            <p:extLst>
              <p:ext uri="{D42A27DB-BD31-4B8C-83A1-F6EECF244321}">
                <p14:modId xmlns:p14="http://schemas.microsoft.com/office/powerpoint/2010/main" val="329950731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>
            <p:extLst>
              <p:ext uri="{D42A27DB-BD31-4B8C-83A1-F6EECF244321}">
                <p14:modId xmlns:p14="http://schemas.microsoft.com/office/powerpoint/2010/main" val="209060546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>
            <p:extLst>
              <p:ext uri="{D42A27DB-BD31-4B8C-83A1-F6EECF244321}">
                <p14:modId xmlns:p14="http://schemas.microsoft.com/office/powerpoint/2010/main" val="27452765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>
            <p:extLst>
              <p:ext uri="{D42A27DB-BD31-4B8C-83A1-F6EECF244321}">
                <p14:modId xmlns:p14="http://schemas.microsoft.com/office/powerpoint/2010/main" val="99660326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>
            <p:extLst>
              <p:ext uri="{D42A27DB-BD31-4B8C-83A1-F6EECF244321}">
                <p14:modId xmlns:p14="http://schemas.microsoft.com/office/powerpoint/2010/main" val="152855043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4304756"/>
            <a:ext cx="4210049" cy="25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</a:t>
            </a:r>
            <a:r>
              <a:rPr lang="en-US" b="1"/>
              <a:t>pepper noise &amp; </a:t>
            </a:r>
            <a:r>
              <a:rPr lang="en-US" b="1" dirty="0"/>
              <a:t>against Gaussian noise (but not as effective).</a:t>
            </a:r>
          </a:p>
          <a:p>
            <a:pPr lvl="1"/>
            <a:r>
              <a:rPr lang="en-US" dirty="0"/>
              <a:t>Can be considered as a blur filter, but also has edge preserving properties.</a:t>
            </a:r>
          </a:p>
          <a:p>
            <a:r>
              <a:rPr lang="en-US" dirty="0"/>
              <a:t>Median filter is more computationally expansive than mean/gaussian.</a:t>
            </a:r>
          </a:p>
          <a:p>
            <a:r>
              <a:rPr lang="en-US" dirty="0"/>
              <a:t>This filter is not LTI because it’s not linear on its weights.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E3602-29F8-4244-B9AA-A720B2C8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67250"/>
            <a:ext cx="4200610" cy="21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0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E92F-32E7-46CC-B230-1E48768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periodic signal can be represented as a collection of cosine functions added together- these is called </a:t>
                </a:r>
                <a:r>
                  <a:rPr lang="en-US" b="1" dirty="0"/>
                  <a:t>Fourier transform (FT)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[we will leave the exact definition aside… This is not a signal processing course]</a:t>
                </a:r>
              </a:p>
              <a:p>
                <a:r>
                  <a:rPr lang="en-US" dirty="0"/>
                  <a:t>A cosine function can be represented by 3 variables: </a:t>
                </a:r>
              </a:p>
              <a:p>
                <a:pPr lvl="1"/>
                <a:r>
                  <a:rPr lang="en-US" dirty="0"/>
                  <a:t>Frequency: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[Hz]</a:t>
                </a:r>
              </a:p>
              <a:p>
                <a:pPr lvl="1"/>
                <a:r>
                  <a:rPr lang="en-US" dirty="0"/>
                  <a:t>Amplitude: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Phase: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Demo: </a:t>
                </a:r>
                <a:r>
                  <a:rPr lang="en-US" dirty="0">
                    <a:hlinkClick r:id="rId2"/>
                  </a:rPr>
                  <a:t>https://www.desmos.com/calculator/metjpkf2e5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4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A8FC-5203-48FB-8746-5FED7980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6250940" cy="762000"/>
          </a:xfrm>
        </p:spPr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3F17-E49A-4F5E-BBEB-F7A6DE01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762000"/>
            <a:ext cx="6250940" cy="5715000"/>
          </a:xfrm>
        </p:spPr>
        <p:txBody>
          <a:bodyPr/>
          <a:lstStyle/>
          <a:p>
            <a:r>
              <a:rPr lang="en-US" dirty="0"/>
              <a:t>FFT (fast Fourier transform) is an efficient algorithm to decompose a signal into its collection of added cosine functions: frequency, amplitude and phase.</a:t>
            </a:r>
          </a:p>
          <a:p>
            <a:r>
              <a:rPr lang="en-US" dirty="0"/>
              <a:t>Most of the times, when talking about the FFT of a signal, you’ll see graph of the frequencies and their belonging amplitudes (the phase is omitted).</a:t>
            </a:r>
          </a:p>
          <a:p>
            <a:r>
              <a:rPr lang="en-US" dirty="0"/>
              <a:t>FFT examples: </a:t>
            </a:r>
            <a:r>
              <a:rPr lang="en-US" dirty="0">
                <a:hlinkClick r:id="rId2"/>
              </a:rPr>
              <a:t>http://www.jezzamon.com/fourier/</a:t>
            </a:r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C12557F-98DC-4B0D-A05B-5FEF1B810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74798"/>
            <a:ext cx="5737860" cy="6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4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029D-E3D3-4C81-9667-1CF3E5B1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3A5C-C8A3-473A-B821-FD434140A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doing FT/FFT of a signal, one also get negative frequencies.</a:t>
            </a:r>
          </a:p>
          <a:p>
            <a:pPr lvl="1"/>
            <a:r>
              <a:rPr lang="en-US" dirty="0"/>
              <a:t>Why? Again, out of scope… this is the uniqueness of the Fourier transform and its ability to work on complex signals.</a:t>
            </a:r>
          </a:p>
          <a:p>
            <a:pPr lvl="1"/>
            <a:r>
              <a:rPr lang="en-US" dirty="0"/>
              <a:t>When the signal is real, the Fourier transform is symmetric and hence most of the time the negative part is erased.</a:t>
            </a:r>
          </a:p>
          <a:p>
            <a:pPr lvl="1"/>
            <a:r>
              <a:rPr lang="en-US" dirty="0"/>
              <a:t>The same is true for 2D signals, but there we tend to keep the symmetric part.</a:t>
            </a:r>
          </a:p>
          <a:p>
            <a:endParaRPr lang="en-US" dirty="0"/>
          </a:p>
        </p:txBody>
      </p:sp>
      <p:pic>
        <p:nvPicPr>
          <p:cNvPr id="7170" name="Picture 2" descr="Image result for fft">
            <a:extLst>
              <a:ext uri="{FF2B5EF4-FFF2-40B4-BE49-F238E27FC236}">
                <a16:creationId xmlns:a16="http://schemas.microsoft.com/office/drawing/2014/main" id="{95A3F062-3A06-4131-83C1-42F47AA76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2566" r="1137" b="2586"/>
          <a:stretch/>
        </p:blipFill>
        <p:spPr bwMode="auto">
          <a:xfrm>
            <a:off x="2764467" y="4082902"/>
            <a:ext cx="6060558" cy="27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14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E951-310D-4C5A-AEDA-99F7220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Like in 1D signals, 2D signals also have FFT.</a:t>
                </a:r>
              </a:p>
              <a:p>
                <a:r>
                  <a:rPr lang="en-US" dirty="0"/>
                  <a:t>2D cosine wave is represented as such: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FFT of such a signal returns the amplitude, phase and directional frequency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Image result for fft 2d axis">
            <a:extLst>
              <a:ext uri="{FF2B5EF4-FFF2-40B4-BE49-F238E27FC236}">
                <a16:creationId xmlns:a16="http://schemas.microsoft.com/office/drawing/2014/main" id="{F7665EB6-0D24-49B4-82ED-633CE749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15" y="2808067"/>
            <a:ext cx="6975410" cy="40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ourier pair of box function when T=10">
            <a:extLst>
              <a:ext uri="{FF2B5EF4-FFF2-40B4-BE49-F238E27FC236}">
                <a16:creationId xmlns:a16="http://schemas.microsoft.com/office/drawing/2014/main" id="{A6F063A8-A02E-425F-82B9-E5337EB1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25" y="3429000"/>
            <a:ext cx="4231876" cy="269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6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8DC7-BA7E-4BE1-96DB-F544602A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652D-1E88-4B91-9D30-6931E83EE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7657B9C-65EB-440B-9108-2B2C060B0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t="8669" b="32139"/>
          <a:stretch/>
        </p:blipFill>
        <p:spPr bwMode="auto">
          <a:xfrm flipH="1" flipV="1">
            <a:off x="2082079" y="762000"/>
            <a:ext cx="8027841" cy="59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2323-DA6A-44BE-B607-F7E2A5B4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324D-722E-44EB-A9D7-14EB9B50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A32AB-2934-4A60-B3DC-A7D30CC1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391920"/>
            <a:ext cx="12088035" cy="48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31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16ED-2F1D-4552-A25B-54B8BF52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C4B3-0D46-4213-8B36-A945CEAC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964C8285-06D5-4DD2-8A4A-25BA58A9A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00"/>
          <a:stretch/>
        </p:blipFill>
        <p:spPr bwMode="auto">
          <a:xfrm>
            <a:off x="3026437" y="841475"/>
            <a:ext cx="6139126" cy="60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6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1207532" y="5078479"/>
            <a:ext cx="33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restoration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45" y="1594854"/>
            <a:ext cx="5108817" cy="334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51638" y="4939980"/>
            <a:ext cx="3332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3027956" y="6171922"/>
            <a:ext cx="373542" cy="298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3C33FE-9BFB-4224-A799-43055501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44663"/>
            <a:ext cx="5263643" cy="27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563-FA11-42B8-B031-BE86DB11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AC5B-74A5-4C64-9DC9-C5F7129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image lenna fft">
            <a:extLst>
              <a:ext uri="{FF2B5EF4-FFF2-40B4-BE49-F238E27FC236}">
                <a16:creationId xmlns:a16="http://schemas.microsoft.com/office/drawing/2014/main" id="{EAC0602B-7ABB-42FC-8861-4573DB29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41" y="854681"/>
            <a:ext cx="7164117" cy="60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E34652-36DD-4D75-8980-E6736E4BDD96}"/>
              </a:ext>
            </a:extLst>
          </p:cNvPr>
          <p:cNvGrpSpPr/>
          <p:nvPr/>
        </p:nvGrpSpPr>
        <p:grpSpPr>
          <a:xfrm>
            <a:off x="935665" y="3104707"/>
            <a:ext cx="10795954" cy="3753293"/>
            <a:chOff x="2175649" y="4000500"/>
            <a:chExt cx="9489848" cy="2857500"/>
          </a:xfrm>
        </p:grpSpPr>
        <p:pic>
          <p:nvPicPr>
            <p:cNvPr id="3074" name="Picture 2" descr="Image result for image ff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649" y="4000500"/>
              <a:ext cx="7840701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0409463" y="4408714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frequencies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50284" y="5532665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frequencies</a:t>
              </a:r>
            </a:p>
          </p:txBody>
        </p:sp>
        <p:cxnSp>
          <p:nvCxnSpPr>
            <p:cNvPr id="9" name="Straight Arrow Connector 8"/>
            <p:cNvCxnSpPr>
              <a:cxnSpLocks/>
              <a:stCxn id="5" idx="1"/>
            </p:cNvCxnSpPr>
            <p:nvPr/>
          </p:nvCxnSpPr>
          <p:spPr>
            <a:xfrm flipH="1">
              <a:off x="8115301" y="4654750"/>
              <a:ext cx="2294162" cy="96227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8" idx="1"/>
            </p:cNvCxnSpPr>
            <p:nvPr/>
          </p:nvCxnSpPr>
          <p:spPr>
            <a:xfrm flipH="1">
              <a:off x="9405259" y="5778702"/>
              <a:ext cx="1045025" cy="67924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8" idx="1"/>
            </p:cNvCxnSpPr>
            <p:nvPr/>
          </p:nvCxnSpPr>
          <p:spPr>
            <a:xfrm flipH="1">
              <a:off x="6613073" y="5778702"/>
              <a:ext cx="3837211" cy="60577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8" idx="1"/>
            </p:cNvCxnSpPr>
            <p:nvPr/>
          </p:nvCxnSpPr>
          <p:spPr>
            <a:xfrm flipH="1" flipV="1">
              <a:off x="6678386" y="4874079"/>
              <a:ext cx="3771898" cy="9046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8" idx="1"/>
            </p:cNvCxnSpPr>
            <p:nvPr/>
          </p:nvCxnSpPr>
          <p:spPr>
            <a:xfrm flipH="1" flipV="1">
              <a:off x="9331780" y="4816929"/>
              <a:ext cx="1118504" cy="9617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47A9-804C-4E51-AA33-77E83F4F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074F-6EBD-4DC7-AAFF-A2D90F08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FFT demo: </a:t>
            </a:r>
            <a:r>
              <a:rPr lang="en-US" dirty="0">
                <a:hlinkClick r:id="rId2"/>
              </a:rPr>
              <a:t>http://www.jezzamon.com/fourierl#jpegs</a:t>
            </a:r>
            <a:endParaRPr lang="en-US" dirty="0"/>
          </a:p>
          <a:p>
            <a:pPr lvl="1"/>
            <a:r>
              <a:rPr lang="en-US" dirty="0"/>
              <a:t>[Actually DCT (discrete cosine transform) but it’s a good demo none the less)</a:t>
            </a:r>
          </a:p>
        </p:txBody>
      </p:sp>
    </p:spTree>
    <p:extLst>
      <p:ext uri="{BB962C8B-B14F-4D97-AF65-F5344CB8AC3E}">
        <p14:creationId xmlns:p14="http://schemas.microsoft.com/office/powerpoint/2010/main" val="261651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99" y="762000"/>
            <a:ext cx="9096443" cy="2021840"/>
          </a:xfrm>
        </p:spPr>
        <p:txBody>
          <a:bodyPr/>
          <a:lstStyle/>
          <a:p>
            <a:r>
              <a:rPr lang="en-US" dirty="0"/>
              <a:t>Since Mean filter has some high values in high frequencies, edge artifacts sometimes remains.</a:t>
            </a:r>
          </a:p>
          <a:p>
            <a:r>
              <a:rPr lang="en-US" dirty="0"/>
              <a:t>Gaussian filter has less artifacts in higher </a:t>
            </a:r>
            <a:r>
              <a:rPr lang="en-US" dirty="0" err="1"/>
              <a:t>frueqancies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5183-FD41-4389-B491-3CB5A888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07E8-073A-4C87-8550-89A27E02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Forensics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1442-4935-49E1-A3CF-194A710F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49" y="850665"/>
            <a:ext cx="8931414" cy="5898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E7414-3A0A-4420-BB39-37CDDE4C26C4}"/>
              </a:ext>
            </a:extLst>
          </p:cNvPr>
          <p:cNvSpPr txBox="1"/>
          <p:nvPr/>
        </p:nvSpPr>
        <p:spPr>
          <a:xfrm>
            <a:off x="7052553" y="6477000"/>
            <a:ext cx="528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http://www.robots.ox.ac.uk/~az/lectures/ia/lect2.pdf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68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C32F-3044-49CF-AC66-DEFF643D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5BAA-B3A0-4BB9-AB26-5963DD235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16F4A-B393-445B-8177-63611468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9" y="762000"/>
            <a:ext cx="1191846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b="1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45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Scaling</a:t>
            </a:r>
          </a:p>
        </p:txBody>
      </p:sp>
      <p:pic>
        <p:nvPicPr>
          <p:cNvPr id="48131" name="Picture 3" descr="van_Gogh_-_Self_Portrait"/>
          <p:cNvPicPr>
            <a:picLocks noChangeAspect="1" noChangeArrowheads="1"/>
          </p:cNvPicPr>
          <p:nvPr/>
        </p:nvPicPr>
        <p:blipFill rotWithShape="1">
          <a:blip r:embed="rId2" cstate="print"/>
          <a:srcRect t="16615" r="23053" b="307"/>
          <a:stretch/>
        </p:blipFill>
        <p:spPr bwMode="auto">
          <a:xfrm>
            <a:off x="5748867" y="0"/>
            <a:ext cx="64431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23850" y="1716089"/>
            <a:ext cx="51258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This image is too big to fit on the screen.  How can we generate a half-sized version?</a:t>
            </a:r>
          </a:p>
          <a:p>
            <a:pPr eaLnBrk="0" hangingPunct="0"/>
            <a:endParaRPr lang="en-US" sz="2800" dirty="0">
              <a:cs typeface="Arial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470927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</a:t>
            </a:r>
            <a:r>
              <a:rPr lang="en-US" sz="1400" dirty="0">
                <a:solidFill>
                  <a:schemeClr val="bg2"/>
                </a:solidFill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422764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FD394-083F-4A6D-8A8C-1E45C6C2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charset="0"/>
              </a:rPr>
              <a:t>Throw away every other row and column to create a 1/2 size image.</a:t>
            </a:r>
          </a:p>
          <a:p>
            <a:pPr lvl="1" eaLnBrk="0" hangingPunct="0"/>
            <a:r>
              <a:rPr lang="en-US" dirty="0">
                <a:cs typeface="Arial" charset="0"/>
              </a:rPr>
              <a:t>Called </a:t>
            </a:r>
            <a:r>
              <a:rPr lang="en-US" b="1" dirty="0">
                <a:cs typeface="Arial" charset="0"/>
              </a:rPr>
              <a:t>image sub-sampling </a:t>
            </a:r>
            <a:r>
              <a:rPr lang="en-US" dirty="0">
                <a:cs typeface="Arial" charset="0"/>
              </a:rPr>
              <a:t>or </a:t>
            </a:r>
            <a:r>
              <a:rPr lang="en-US" b="1" dirty="0">
                <a:cs typeface="Arial" charset="0"/>
              </a:rPr>
              <a:t>decimation.</a:t>
            </a:r>
          </a:p>
          <a:p>
            <a:pPr eaLnBrk="0" hangingPunct="0"/>
            <a:r>
              <a:rPr lang="en-US" dirty="0">
                <a:cs typeface="Arial" charset="0"/>
              </a:rPr>
              <a:t>Naïve subsampling examples:</a:t>
            </a:r>
          </a:p>
          <a:p>
            <a:endParaRPr lang="en-US" dirty="0"/>
          </a:p>
        </p:txBody>
      </p:sp>
      <p:pic>
        <p:nvPicPr>
          <p:cNvPr id="49155" name="Picture 3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00" y="2611439"/>
            <a:ext cx="42418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733" y="3576638"/>
            <a:ext cx="211666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93200" y="4059238"/>
            <a:ext cx="1066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961717" y="57102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9196917" y="51133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98350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866571"/>
            <a:ext cx="3441384" cy="339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868967"/>
            <a:ext cx="3441385" cy="340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8701" y="1857374"/>
            <a:ext cx="3460275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27367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1/4  </a:t>
            </a:r>
            <a:r>
              <a:rPr lang="en-US">
                <a:cs typeface="Arial" charset="0"/>
              </a:rPr>
              <a:t>(2x zoom)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959802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cs typeface="Arial" charset="0"/>
              </a:rPr>
              <a:t>1/8  </a:t>
            </a:r>
            <a:r>
              <a:rPr lang="en-US" dirty="0">
                <a:cs typeface="Arial" charset="0"/>
              </a:rPr>
              <a:t>(4x zoom)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727201" y="5638814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85247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430" y="1366590"/>
            <a:ext cx="9231085" cy="509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174515" y="6491289"/>
            <a:ext cx="1973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F. Durand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sub-sampling</a:t>
            </a:r>
          </a:p>
        </p:txBody>
      </p:sp>
    </p:spTree>
    <p:extLst>
      <p:ext uri="{BB962C8B-B14F-4D97-AF65-F5344CB8AC3E}">
        <p14:creationId xmlns:p14="http://schemas.microsoft.com/office/powerpoint/2010/main" val="4053140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7025" r="7187" b="21312"/>
          <a:stretch>
            <a:fillRect/>
          </a:stretch>
        </p:blipFill>
        <p:spPr bwMode="auto">
          <a:xfrm>
            <a:off x="2641600" y="2247235"/>
            <a:ext cx="6934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Even worse for synthetic images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</p:spTree>
    <p:extLst>
      <p:ext uri="{BB962C8B-B14F-4D97-AF65-F5344CB8AC3E}">
        <p14:creationId xmlns:p14="http://schemas.microsoft.com/office/powerpoint/2010/main" val="407358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Occurs when the sampling rate is not high enough to capture the amount of details in the image.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give the wrong signal/image—an </a:t>
            </a:r>
            <a:r>
              <a:rPr lang="en-US" i="1" dirty="0"/>
              <a:t>alias.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do sampling right, need to understand the structure of your signal/image</a:t>
            </a:r>
          </a:p>
          <a:p>
            <a:r>
              <a:rPr lang="en-US" dirty="0"/>
              <a:t>To avoid aliasing: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b="1" dirty="0"/>
              <a:t>sampling rate </a:t>
            </a:r>
            <a:r>
              <a:rPr lang="en-US" sz="2800" b="1" dirty="0">
                <a:cs typeface="Arial" charset="0"/>
              </a:rPr>
              <a:t>≥</a:t>
            </a:r>
            <a:r>
              <a:rPr lang="en-US" sz="2800" b="1" dirty="0"/>
              <a:t> 2 * max frequency </a:t>
            </a:r>
            <a:r>
              <a:rPr lang="en-US" sz="2800" dirty="0"/>
              <a:t>of the image.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This minimum sampling rate without aliasing is called the </a:t>
            </a:r>
            <a:r>
              <a:rPr lang="en-US" sz="2800" b="1" dirty="0"/>
              <a:t>Nyquist rate.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5" descr="alia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906" y="4367719"/>
            <a:ext cx="9319805" cy="185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428486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 – 2D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FFAA-1761-4CE5-931C-88873233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DBFAC-3923-4773-8D3E-09CE674D1DA6}"/>
              </a:ext>
            </a:extLst>
          </p:cNvPr>
          <p:cNvGrpSpPr/>
          <p:nvPr/>
        </p:nvGrpSpPr>
        <p:grpSpPr>
          <a:xfrm>
            <a:off x="2210340" y="834957"/>
            <a:ext cx="9229387" cy="5715000"/>
            <a:chOff x="508000" y="990600"/>
            <a:chExt cx="9229387" cy="5715000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8000" y="990600"/>
              <a:ext cx="7603067" cy="571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49" name="Text Box 5"/>
            <p:cNvSpPr txBox="1">
              <a:spLocks noChangeArrowheads="1"/>
            </p:cNvSpPr>
            <p:nvPr/>
          </p:nvSpPr>
          <p:spPr bwMode="auto">
            <a:xfrm>
              <a:off x="7924800" y="220980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Good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  <p:sp>
          <p:nvSpPr>
            <p:cNvPr id="31750" name="Text Box 6"/>
            <p:cNvSpPr txBox="1">
              <a:spLocks noChangeArrowheads="1"/>
            </p:cNvSpPr>
            <p:nvPr/>
          </p:nvSpPr>
          <p:spPr bwMode="auto">
            <a:xfrm>
              <a:off x="7924800" y="499745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Bad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635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limit- frequency response</a:t>
            </a:r>
          </a:p>
        </p:txBody>
      </p:sp>
      <p:pic>
        <p:nvPicPr>
          <p:cNvPr id="5122" name="Picture 2" descr="Image result for nyquist sampling frequency aliasing&quot;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22454"/>
          <a:stretch/>
        </p:blipFill>
        <p:spPr bwMode="auto">
          <a:xfrm>
            <a:off x="5448300" y="625812"/>
            <a:ext cx="6743700" cy="600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199" y="762000"/>
            <a:ext cx="5368925" cy="6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Original frequency representation of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Regular sampling above </a:t>
            </a:r>
            <a:r>
              <a:rPr lang="en-US" dirty="0" err="1"/>
              <a:t>nyquist</a:t>
            </a:r>
            <a:r>
              <a:rPr lang="en-US" dirty="0"/>
              <a:t> rate- can recreate the original frequencies of the image. (copies are from sampling).</a:t>
            </a:r>
          </a:p>
          <a:p>
            <a:endParaRPr lang="en-US" dirty="0"/>
          </a:p>
          <a:p>
            <a:r>
              <a:rPr lang="en-US" dirty="0"/>
              <a:t>Sampling below </a:t>
            </a:r>
            <a:r>
              <a:rPr lang="en-US" dirty="0" err="1"/>
              <a:t>nyquist</a:t>
            </a:r>
            <a:r>
              <a:rPr lang="en-US" dirty="0"/>
              <a:t>- original frequencies are destroyed due to the copies overlap- </a:t>
            </a:r>
            <a:r>
              <a:rPr lang="en-US" b="1" dirty="0"/>
              <a:t>this is the aliasing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168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wagon-wheel effect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dirty="0"/>
              <a:t>An example of sub sampling in time domain (instead of spatially like before).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Without the dot, the wheel appears to be rotating slowly backwards (counterclockwise).</a:t>
            </a:r>
          </a:p>
          <a:p>
            <a:r>
              <a:rPr lang="en-US" dirty="0">
                <a:hlinkClick r:id="rId2"/>
              </a:rPr>
              <a:t>https://en.wikipedia.org/wiki/File:Propeller_strobe.ogv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https://en.wikipedia.org/wiki/File:The_wagon-wheel_effect.ogv</a:t>
            </a:r>
            <a:endParaRPr lang="en-US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8000" t="38313" r="9713" b="25883"/>
          <a:stretch/>
        </p:blipFill>
        <p:spPr bwMode="auto">
          <a:xfrm>
            <a:off x="447878" y="1438883"/>
            <a:ext cx="10972800" cy="268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8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(IID- independent and identically distributed).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9" y="2391108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4757" y="2998788"/>
            <a:ext cx="1051984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525" y="2505076"/>
            <a:ext cx="208703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557" y="1524000"/>
            <a:ext cx="4176184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349884-E758-4A0A-8EB7-60473D90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7038909" y="46228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9274109" y="40259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384357" y="57150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58601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6452" y="1546130"/>
            <a:ext cx="3546474" cy="350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8585" y="1561464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1560468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Subsampling with 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C1BFE-12B7-4D71-A33A-A5C7ECFE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689601" y="5105400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 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9836152" y="505676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7112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2" name="Picture 4" descr="vg-gauss-half">
            <a:extLst>
              <a:ext uri="{FF2B5EF4-FFF2-40B4-BE49-F238E27FC236}">
                <a16:creationId xmlns:a16="http://schemas.microsoft.com/office/drawing/2014/main" id="{12B3A918-2484-47F4-A21C-0947F5C3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9" y="1589043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3476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Compare with...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4EFF5-D357-4F58-9981-E06BE7959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9784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  </a:t>
            </a:r>
            <a:r>
              <a:rPr lang="en-US" sz="1600">
                <a:latin typeface="Arial" charset="0"/>
                <a:cs typeface="Arial" charset="0"/>
              </a:rPr>
              <a:t>(2x zoom)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92456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  </a:t>
            </a:r>
            <a:r>
              <a:rPr lang="en-US" sz="1600">
                <a:latin typeface="Arial" charset="0"/>
                <a:cs typeface="Arial" charset="0"/>
              </a:rPr>
              <a:t>(4x zoom)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727201" y="5105400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1/2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0" name="Picture 2" descr="vg-nn-half">
            <a:extLst>
              <a:ext uri="{FF2B5EF4-FFF2-40B4-BE49-F238E27FC236}">
                <a16:creationId xmlns:a16="http://schemas.microsoft.com/office/drawing/2014/main" id="{20008CC7-5CF6-4829-B53C-C068C0CF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26" y="1573230"/>
            <a:ext cx="3514346" cy="348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vg-nn-quarter">
            <a:extLst>
              <a:ext uri="{FF2B5EF4-FFF2-40B4-BE49-F238E27FC236}">
                <a16:creationId xmlns:a16="http://schemas.microsoft.com/office/drawing/2014/main" id="{35115A64-B5E0-4360-ADA8-0D5C3F3C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4902" y="1536987"/>
            <a:ext cx="3533429" cy="349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vg-nn-eighth">
            <a:extLst>
              <a:ext uri="{FF2B5EF4-FFF2-40B4-BE49-F238E27FC236}">
                <a16:creationId xmlns:a16="http://schemas.microsoft.com/office/drawing/2014/main" id="{5C5237EC-5FBC-4129-A902-4F75AEA6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3277" y="1555341"/>
            <a:ext cx="3552824" cy="35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828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filtering- frequency response</a:t>
            </a:r>
          </a:p>
        </p:txBody>
      </p:sp>
      <p:pic>
        <p:nvPicPr>
          <p:cNvPr id="6146" name="Picture 2" descr="Image result for nyquist sampling frequency aliasing low pas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1" y="1524000"/>
            <a:ext cx="979696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19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71A9-3593-4259-ACA4-6FBDDD94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checkerboard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7248-24AE-4523-8AE5-FB373B53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happen when you make the checkerboard smaller and smaller?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14CAC-994E-4BB5-B82F-931DE25C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1" y="3255901"/>
            <a:ext cx="3183635" cy="2387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804FD-3FD7-4D3D-9F40-92157435CFAA}"/>
              </a:ext>
            </a:extLst>
          </p:cNvPr>
          <p:cNvSpPr txBox="1"/>
          <p:nvPr/>
        </p:nvSpPr>
        <p:spPr>
          <a:xfrm>
            <a:off x="1608735" y="5726668"/>
            <a:ext cx="19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Naïve subsampling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F438A3-8A2E-4682-8763-D957B92239DB}"/>
              </a:ext>
            </a:extLst>
          </p:cNvPr>
          <p:cNvGrpSpPr/>
          <p:nvPr/>
        </p:nvGrpSpPr>
        <p:grpSpPr>
          <a:xfrm>
            <a:off x="5283200" y="3255901"/>
            <a:ext cx="3183635" cy="3057689"/>
            <a:chOff x="3733800" y="3032128"/>
            <a:chExt cx="2835272" cy="363081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D8FCC878-624B-40CB-A189-CC2F5D22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3032128"/>
              <a:ext cx="2835272" cy="283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55E15-2FDF-48C9-8D69-37193A6D6C55}"/>
                </a:ext>
              </a:extLst>
            </p:cNvPr>
            <p:cNvSpPr txBox="1"/>
            <p:nvPr/>
          </p:nvSpPr>
          <p:spPr>
            <a:xfrm>
              <a:off x="4283178" y="5895461"/>
              <a:ext cx="1704780" cy="76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Proper prefiltering</a:t>
              </a:r>
            </a:p>
            <a:p>
              <a:pPr algn="ctr"/>
              <a:r>
                <a:rPr lang="en-US" dirty="0"/>
                <a:t>(“antialiasing”)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32135E-629B-4135-954D-D342C7757753}"/>
              </a:ext>
            </a:extLst>
          </p:cNvPr>
          <p:cNvGrpSpPr/>
          <p:nvPr/>
        </p:nvGrpSpPr>
        <p:grpSpPr>
          <a:xfrm>
            <a:off x="7315203" y="3247072"/>
            <a:ext cx="4673600" cy="1200329"/>
            <a:chOff x="5486401" y="3124200"/>
            <a:chExt cx="3505200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C8A781-13B6-4F6C-8F8C-D82E373AE5C9}"/>
                </a:ext>
              </a:extLst>
            </p:cNvPr>
            <p:cNvSpPr txBox="1"/>
            <p:nvPr/>
          </p:nvSpPr>
          <p:spPr>
            <a:xfrm>
              <a:off x="6751093" y="3124200"/>
              <a:ext cx="22405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turns grey! (Average of black and white squares, because each pixel contains both.)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057F9B-1517-4D80-ABFF-97C2764C36A2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5486401" y="3429000"/>
              <a:ext cx="1264692" cy="2953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4017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14" y="43544"/>
            <a:ext cx="38462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pre-filtering</a:t>
            </a: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8686" y="1295400"/>
            <a:ext cx="3541487" cy="51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/>
              <a:t>Solution: filter the image, </a:t>
            </a:r>
            <a:r>
              <a:rPr lang="en-US" sz="2400" i="1" dirty="0"/>
              <a:t>then</a:t>
            </a:r>
            <a:r>
              <a:rPr lang="en-US" sz="24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</p:txBody>
      </p:sp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673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39131C-7B51-4A8D-B681-9882E2D3B861}"/>
              </a:ext>
            </a:extLst>
          </p:cNvPr>
          <p:cNvSpPr txBox="1"/>
          <p:nvPr/>
        </p:nvSpPr>
        <p:spPr>
          <a:xfrm>
            <a:off x="1832116" y="-616559"/>
            <a:ext cx="165622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2611AE-87AC-4433-B90E-842949A8D5B4}"/>
              </a:ext>
            </a:extLst>
          </p:cNvPr>
          <p:cNvSpPr txBox="1"/>
          <p:nvPr/>
        </p:nvSpPr>
        <p:spPr>
          <a:xfrm>
            <a:off x="-79611" y="1366587"/>
            <a:ext cx="24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Gaussian pyramid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DA14B0-4CC9-4D20-93BA-05F67D08EA7E}"/>
              </a:ext>
            </a:extLst>
          </p:cNvPr>
          <p:cNvSpPr/>
          <p:nvPr/>
        </p:nvSpPr>
        <p:spPr>
          <a:xfrm>
            <a:off x="3488339" y="3753219"/>
            <a:ext cx="8737673" cy="310478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44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4814FD-7DE4-47FC-98B9-9D2F74A1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pyramid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E74CC-BECF-4E03-8EA6-02E14320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90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Gaussian pyramid</a:t>
            </a:r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1" y="1516063"/>
            <a:ext cx="86487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690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b="1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5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/>
          <a:lstStyle/>
          <a:p>
            <a:r>
              <a:rPr lang="en-US" dirty="0"/>
              <a:t>This image is too small for this screen:</a:t>
            </a:r>
          </a:p>
          <a:p>
            <a:r>
              <a:rPr lang="en-US" dirty="0"/>
              <a:t>How can we make it 10 times as big?</a:t>
            </a:r>
          </a:p>
          <a:p>
            <a:r>
              <a:rPr lang="en-US" dirty="0"/>
              <a:t>Simplest approach: repeat each row and column 10 times (“</a:t>
            </a:r>
            <a:r>
              <a:rPr lang="en-US" b="1" dirty="0"/>
              <a:t>Nearest neighbor interpolation</a:t>
            </a:r>
            <a:r>
              <a:rPr lang="en-US" dirty="0"/>
              <a:t>”)</a:t>
            </a:r>
          </a:p>
          <a:p>
            <a:r>
              <a:rPr lang="en-US" dirty="0"/>
              <a:t>This operation is known as </a:t>
            </a:r>
            <a:r>
              <a:rPr lang="en-US" b="1" dirty="0" err="1"/>
              <a:t>upsampling</a:t>
            </a:r>
            <a:r>
              <a:rPr lang="en-US" b="1" dirty="0"/>
              <a:t> </a:t>
            </a:r>
            <a:r>
              <a:rPr lang="en-US" dirty="0"/>
              <a:t>or</a:t>
            </a:r>
            <a:r>
              <a:rPr lang="en-US" b="1" dirty="0"/>
              <a:t> interpolation.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768" y="2916918"/>
            <a:ext cx="3571875" cy="2678906"/>
          </a:xfrm>
          <a:prstGeom prst="rect">
            <a:avLst/>
          </a:prstGeom>
          <a:noFill/>
        </p:spPr>
      </p:pic>
      <p:pic>
        <p:nvPicPr>
          <p:cNvPr id="214021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7133" y="1768702"/>
            <a:ext cx="357188" cy="26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269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upload.wikimedia.org/wikipedia/commons/thumb/9/90/Comparison_of_1D_and_2D_interpolation.svg/1920px-Comparison_of_1D_and_2D_interpo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814285"/>
            <a:ext cx="8772526" cy="58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00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8327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792" y="2721202"/>
            <a:ext cx="3571875" cy="2678906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2060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7347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111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8205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732FFFE-8A3F-4CE4-9E05-4FB0ABEE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56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 descr="C:\snavely\work\teaching\09Fa-CS6610\lectures\lec02\images\bee_per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8962" y="1393146"/>
            <a:ext cx="5255381" cy="3941536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0163" name="Picture 3" descr="C:\snavely\work\teaching\09Fa-CS6610\lectures\lec02\images\be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276" y="2612346"/>
            <a:ext cx="3484033" cy="2613025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239657" y="3418114"/>
            <a:ext cx="1190172" cy="85997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0F70D-3FB1-4A72-A84E-D62BF1EE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926BD-D5BF-4D2B-A6BE-7FD8F350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used for image warping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0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LTI (LSI) filters </a:t>
            </a:r>
            <a:r>
              <a:rPr lang="en-US" dirty="0"/>
              <a:t>are also known as </a:t>
            </a:r>
            <a:r>
              <a:rPr lang="en-US" b="1" dirty="0"/>
              <a:t>convolution filters </a:t>
            </a:r>
            <a:r>
              <a:rPr lang="en-US" dirty="0"/>
              <a:t>or</a:t>
            </a:r>
            <a:r>
              <a:rPr lang="en-US" b="1" dirty="0"/>
              <a:t> kernel filters </a:t>
            </a:r>
            <a:r>
              <a:rPr lang="en-US" dirty="0"/>
              <a:t>and are a known solution for the noise problem.</a:t>
            </a:r>
            <a:endParaRPr lang="en-US" b="1" dirty="0"/>
          </a:p>
          <a:p>
            <a:r>
              <a:rPr lang="en-US" dirty="0"/>
              <a:t>They are </a:t>
            </a:r>
            <a:r>
              <a:rPr lang="en-US" b="1" dirty="0"/>
              <a:t>linear</a:t>
            </a:r>
            <a:r>
              <a:rPr lang="en-US" dirty="0"/>
              <a:t> operators, which involve weighted combinations of pixels in small neighborhood, 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b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Shifting the output after the weighted combination vs. shifting the input and then doing weighted combination is the same- so </a:t>
            </a:r>
            <a:r>
              <a:rPr lang="en-US" b="1" dirty="0"/>
              <a:t>shift-invariance</a:t>
            </a:r>
            <a:r>
              <a:rPr lang="en-US" dirty="0"/>
              <a:t>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filter.</a:t>
            </a:r>
          </a:p>
          <a:p>
            <a:pPr lvl="1"/>
            <a:r>
              <a:rPr lang="en-US" dirty="0"/>
              <a:t>LSI for short, but more commonly known by the name of the 1D signal filter- LTI, linear time-invariant.</a:t>
            </a:r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Works on LTI filters.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be the kernel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 chosen integer),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notated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Very similar to </a:t>
                </a:r>
                <a:r>
                  <a:rPr lang="en-US" b="1" dirty="0"/>
                  <a:t>cross correlation </a:t>
                </a:r>
                <a:r>
                  <a:rPr lang="en-US" dirty="0"/>
                  <a:t>only here the flip of the kernel is done (also here the center of the template is considered- in CC the upper left usually).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6" t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06" y="2178375"/>
            <a:ext cx="6457982" cy="11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0" y="4598559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3031</Words>
  <Application>Microsoft Office PowerPoint</Application>
  <PresentationFormat>Widescreen</PresentationFormat>
  <Paragraphs>1386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Gill Sans</vt:lpstr>
      <vt:lpstr>Times New Roman</vt:lpstr>
      <vt:lpstr>Wingdings</vt:lpstr>
      <vt:lpstr>class_layout</vt:lpstr>
      <vt:lpstr>Filtering and resampling</vt:lpstr>
      <vt:lpstr>References</vt:lpstr>
      <vt:lpstr>Some motivation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contents</vt:lpstr>
      <vt:lpstr>Fourier transform</vt:lpstr>
      <vt:lpstr>Fourier transform</vt:lpstr>
      <vt:lpstr>Fourier transform</vt:lpstr>
      <vt:lpstr>2D FFT</vt:lpstr>
      <vt:lpstr>2D FFT examples</vt:lpstr>
      <vt:lpstr>2D FFT examples</vt:lpstr>
      <vt:lpstr>2D FFT examples</vt:lpstr>
      <vt:lpstr>2D FFT examples</vt:lpstr>
      <vt:lpstr>2D FFT</vt:lpstr>
      <vt:lpstr>2D FFT</vt:lpstr>
      <vt:lpstr>Convolution in frequency domain</vt:lpstr>
      <vt:lpstr>Low-pass filters</vt:lpstr>
      <vt:lpstr>LP example</vt:lpstr>
      <vt:lpstr>FFT of gaussian noise</vt:lpstr>
      <vt:lpstr>Mean vs. Gaussian filter</vt:lpstr>
      <vt:lpstr>More applications with frequencies</vt:lpstr>
      <vt:lpstr>More applications with frequencies</vt:lpstr>
      <vt:lpstr>contents</vt:lpstr>
      <vt:lpstr>Image Scaling</vt:lpstr>
      <vt:lpstr>Image sub-sampling</vt:lpstr>
      <vt:lpstr>Image sub-sampling</vt:lpstr>
      <vt:lpstr>PowerPoint Presentation</vt:lpstr>
      <vt:lpstr>Even worse for synthetic images</vt:lpstr>
      <vt:lpstr>PowerPoint Presentation</vt:lpstr>
      <vt:lpstr>Nyquist limit – 2D example</vt:lpstr>
      <vt:lpstr>Nyquist limit- frequency response</vt:lpstr>
      <vt:lpstr>Example: wagon-wheel effect</vt:lpstr>
      <vt:lpstr>Gaussian pre-filtering</vt:lpstr>
      <vt:lpstr>Subsampling with Gaussian pre-filtering</vt:lpstr>
      <vt:lpstr>Compare with...</vt:lpstr>
      <vt:lpstr>Low pass filtering- frequency response</vt:lpstr>
      <vt:lpstr>Back to the checkerboard</vt:lpstr>
      <vt:lpstr>Gaussian pre-filtering</vt:lpstr>
      <vt:lpstr>PowerPoint Presentation</vt:lpstr>
      <vt:lpstr>Gaussian pyramid</vt:lpstr>
      <vt:lpstr>Gaussian pyramid</vt:lpstr>
      <vt:lpstr>contents</vt:lpstr>
      <vt:lpstr>Upsampling</vt:lpstr>
      <vt:lpstr>Upsampling </vt:lpstr>
      <vt:lpstr>Upsampling</vt:lpstr>
      <vt:lpstr>Upsampling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resampling</dc:title>
  <dc:creator> </dc:creator>
  <cp:lastModifiedBy> </cp:lastModifiedBy>
  <cp:revision>173</cp:revision>
  <dcterms:created xsi:type="dcterms:W3CDTF">2019-07-13T08:31:13Z</dcterms:created>
  <dcterms:modified xsi:type="dcterms:W3CDTF">2020-02-28T15:19:40Z</dcterms:modified>
</cp:coreProperties>
</file>